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9"/>
  </p:notesMasterIdLst>
  <p:sldIdLst>
    <p:sldId id="293" r:id="rId2"/>
    <p:sldId id="338" r:id="rId3"/>
    <p:sldId id="314" r:id="rId4"/>
    <p:sldId id="324" r:id="rId5"/>
    <p:sldId id="327" r:id="rId6"/>
    <p:sldId id="328" r:id="rId7"/>
    <p:sldId id="340" r:id="rId8"/>
    <p:sldId id="326" r:id="rId9"/>
    <p:sldId id="337" r:id="rId10"/>
    <p:sldId id="329" r:id="rId11"/>
    <p:sldId id="330" r:id="rId12"/>
    <p:sldId id="341" r:id="rId13"/>
    <p:sldId id="332" r:id="rId14"/>
    <p:sldId id="331" r:id="rId15"/>
    <p:sldId id="342" r:id="rId16"/>
    <p:sldId id="333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1465C4-4E91-5745-B6EB-A98743D2B11F}">
          <p14:sldIdLst>
            <p14:sldId id="293"/>
            <p14:sldId id="338"/>
            <p14:sldId id="314"/>
            <p14:sldId id="324"/>
            <p14:sldId id="327"/>
            <p14:sldId id="328"/>
            <p14:sldId id="340"/>
            <p14:sldId id="326"/>
            <p14:sldId id="337"/>
            <p14:sldId id="329"/>
            <p14:sldId id="330"/>
            <p14:sldId id="341"/>
            <p14:sldId id="332"/>
            <p14:sldId id="331"/>
            <p14:sldId id="342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D7592F-9858-71C2-6ED0-4E9722BD8A48}" name="Chauvin, Casey" initials="CC" userId="S::casey.chauvin@vanderbilt.edu::a19f084a-907c-40c9-9869-9fa6deebf53f" providerId="AD"/>
  <p188:author id="{EB01DA70-E1B6-2178-DEAF-D3152C2D3D6F}" name="Melissa Hine" initials="MH" userId="9ACORTlcMB3qFiIUfSGYkCpDikGuJ3M+GOqsUqBPkCE=" providerId="None"/>
  <p188:author id="{7BE1BAD6-5279-8044-2716-957A6814E7F8}" name="Davis, Dia" initials="DD" userId="S::dia.davis@vanderbilt.edu::766411c5-fb69-4eb8-b479-0e5117b9b9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25C"/>
    <a:srgbClr val="53447A"/>
    <a:srgbClr val="FFFFFF"/>
    <a:srgbClr val="754163"/>
    <a:srgbClr val="233869"/>
    <a:srgbClr val="1F548F"/>
    <a:srgbClr val="45276A"/>
    <a:srgbClr val="3D4B66"/>
    <a:srgbClr val="909194"/>
    <a:srgbClr val="709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3"/>
    <p:restoredTop sz="63249"/>
  </p:normalViewPr>
  <p:slideViewPr>
    <p:cSldViewPr snapToGrid="0" snapToObjects="1">
      <p:cViewPr varScale="1">
        <p:scale>
          <a:sx n="80" d="100"/>
          <a:sy n="80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5EF73-EC69-A54F-90FD-4EC1012C28E2}" type="datetimeFigureOut">
              <a:rPr lang="en-US" smtClean="0"/>
              <a:t>5/22/21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9FCF-07A2-234F-9838-B596BC47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summary of the school’s RTI2-B data for the 2020-2021 school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 Tier I team, build this presentation (embedding screenshots of graphs from longitudinal annual report excel document) and discuss each piece of data for analysis using evaluation questions in the notes.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Identify a time to share presentation with school stakeholders.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Determine what conversations will be shared out with stakeholders during presentation so that they understand the use of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report is only a template for behavior data. Consider adding academic or attendance data. </a:t>
            </a:r>
          </a:p>
          <a:p>
            <a:endParaRPr lang="en-US" dirty="0"/>
          </a:p>
          <a:p>
            <a:r>
              <a:rPr lang="en-US" b="1" dirty="0"/>
              <a:t>Conversation topics: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Team will present annual report data using this presentation to stakeholders (including staff, families, and community members)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the purpose to stakeholders – the review of annual data allows improvements to be made to the Tier I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you prepare this presentation, consider what conversations need to take place with your Tier I team to best use this data in making improvements to your RTI2-B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your recorder take notes on the conversation during this presentation and any action items that come 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Additional Resources to share/investigate:</a:t>
            </a:r>
          </a:p>
          <a:p>
            <a:r>
              <a:rPr lang="en-US" dirty="0"/>
              <a:t>Social validity brief: https://</a:t>
            </a:r>
            <a:r>
              <a:rPr lang="en-US" dirty="0" err="1"/>
              <a:t>tennesseebsp.org</a:t>
            </a:r>
            <a:r>
              <a:rPr lang="en-US" dirty="0"/>
              <a:t>/wp-content/uploads/2019/03/Final-TBSP-Social-Validity-brief-.pdf</a:t>
            </a:r>
          </a:p>
          <a:p>
            <a:r>
              <a:rPr lang="en-US" dirty="0"/>
              <a:t>SWOT analysis template: https://</a:t>
            </a:r>
            <a:r>
              <a:rPr lang="en-US" dirty="0" err="1"/>
              <a:t>tennesseebsp.org</a:t>
            </a:r>
            <a:r>
              <a:rPr lang="en-US" dirty="0"/>
              <a:t>/wp-content/uploads/2021/03/SWOT-</a:t>
            </a:r>
            <a:r>
              <a:rPr lang="en-US" dirty="0" err="1"/>
              <a:t>Analysis.pdf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results of the PIRS survey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percentage of overall acceptability or staff buy-in of the Tier I plan</a:t>
            </a:r>
          </a:p>
          <a:p>
            <a:endParaRPr lang="en-US" b="0" dirty="0"/>
          </a:p>
          <a:p>
            <a:r>
              <a:rPr lang="en-US" b="1" dirty="0"/>
              <a:t>Goal line: </a:t>
            </a:r>
            <a:r>
              <a:rPr lang="en-US" b="0" dirty="0"/>
              <a:t>represents</a:t>
            </a:r>
            <a:r>
              <a:rPr lang="en-US" b="1" dirty="0"/>
              <a:t> </a:t>
            </a:r>
            <a:r>
              <a:rPr lang="en-US" b="0" dirty="0"/>
              <a:t>80% acceptability from at least 50% of your staff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dirty="0"/>
              <a:t>How have staff perceptions of our school’s RTI2-B implementation plan changed over time?</a:t>
            </a:r>
          </a:p>
          <a:p>
            <a:pPr marL="228600" indent="-228600">
              <a:buAutoNum type="arabicPeriod"/>
            </a:pPr>
            <a:r>
              <a:rPr lang="en-US" dirty="0"/>
              <a:t>How might the number staff who responded each year affect how we interpret this data?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has the team used input from the PIRS to make changes to the plan? 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our school’s acceptability score compare to the goal of 80%? 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50% of your staff participate? If not, how can you encourage more participation in the future? 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themes emerged from the short answer questions? (need access to the PIRS results report)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your training plan for the fall and what resources will need to be provided.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Conversation topic: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sure to revisit and revise your Implementation Manual each year to update and make changes to your plan based on discussions held during this presentation.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Additional Resources to share/investigate: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Tier I Resource Binder: https://</a:t>
            </a:r>
            <a:r>
              <a:rPr lang="en-US" dirty="0" err="1"/>
              <a:t>tennesseebsp.org</a:t>
            </a:r>
            <a:r>
              <a:rPr lang="en-US" dirty="0"/>
              <a:t>/wp-content/uploads/2020/10/20-21-Tier-I-Resource-Binder.pdf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School Resource Mapping: https://</a:t>
            </a:r>
            <a:r>
              <a:rPr lang="en-US" dirty="0" err="1"/>
              <a:t>tennesseebsp.org</a:t>
            </a:r>
            <a:r>
              <a:rPr lang="en-US" dirty="0"/>
              <a:t>/wp-content/uploads/2021/03/School-Resource-Mapping-</a:t>
            </a:r>
            <a:r>
              <a:rPr lang="en-US" dirty="0" err="1"/>
              <a:t>Activity.doc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percentage of students in your school supported at each Tier.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 </a:t>
            </a:r>
          </a:p>
          <a:p>
            <a:r>
              <a:rPr lang="en-US" b="1" dirty="0"/>
              <a:t>Y axis: </a:t>
            </a:r>
            <a:r>
              <a:rPr lang="en-US" b="0" dirty="0"/>
              <a:t>percentage of students supported by tier </a:t>
            </a:r>
          </a:p>
          <a:p>
            <a:endParaRPr lang="en-US" b="0" dirty="0"/>
          </a:p>
          <a:p>
            <a:r>
              <a:rPr lang="en-US" b="1" dirty="0"/>
              <a:t>Goal: </a:t>
            </a:r>
            <a:r>
              <a:rPr lang="en-US" b="0" dirty="0"/>
              <a:t>prevent the number of students needing additional interventions and supports. </a:t>
            </a:r>
          </a:p>
          <a:p>
            <a:r>
              <a:rPr lang="en-US" b="0" dirty="0"/>
              <a:t>About 80% of your students should respond positively to only receiving Tier I supports</a:t>
            </a:r>
          </a:p>
          <a:p>
            <a:r>
              <a:rPr lang="en-US" b="0" dirty="0"/>
              <a:t>10-15% supported in Tier II</a:t>
            </a:r>
          </a:p>
          <a:p>
            <a:r>
              <a:rPr lang="en-US" b="0" dirty="0"/>
              <a:t>3-5% supported in Tier III</a:t>
            </a:r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b="0" dirty="0"/>
              <a:t>How has the number of students in each tier changed over time?</a:t>
            </a:r>
          </a:p>
          <a:p>
            <a:pPr marL="228600" indent="-228600">
              <a:buAutoNum type="arabicPeriod"/>
            </a:pPr>
            <a:r>
              <a:rPr lang="en-US" b="0" dirty="0"/>
              <a:t>Is our school supporting approximately 80% of students in Tier I, 10-15% of students in Tier II, and 3-5% in Tier III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If less than 80% of students are supported in Tier I, how might this information inform the development of our RTI2-B plan</a:t>
            </a:r>
          </a:p>
          <a:p>
            <a:pPr marL="228600" lvl="0" indent="-228600">
              <a:buAutoNum type="arabicPeriod"/>
            </a:pPr>
            <a:r>
              <a:rPr lang="en-US" b="0" dirty="0"/>
              <a:t>Reevaluate interventions currently offered. Do any need to be added school-wide, small group, or individual? 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2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Additional Resources to investigate/share: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Tier II Resource Binder: https://</a:t>
            </a:r>
            <a:r>
              <a:rPr lang="en-US" dirty="0" err="1"/>
              <a:t>tennesseebsp.org</a:t>
            </a:r>
            <a:r>
              <a:rPr lang="en-US" dirty="0"/>
              <a:t>/wp-content/uploads/2020/10/20-21-Tier-II-Resource-Binder.pdf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Progress Monitoring Tool Guide: https://</a:t>
            </a:r>
            <a:r>
              <a:rPr lang="en-US" dirty="0" err="1"/>
              <a:t>tennesseebsp.org</a:t>
            </a:r>
            <a:r>
              <a:rPr lang="en-US" dirty="0"/>
              <a:t>/wp-content/uploads/2020/09/TBSP-Progress-Monitoring-Tool-</a:t>
            </a:r>
            <a:r>
              <a:rPr lang="en-US" dirty="0" err="1"/>
              <a:t>Guide.pdf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Progress Monitoring Tool: https://</a:t>
            </a:r>
            <a:r>
              <a:rPr lang="en-US" dirty="0" err="1"/>
              <a:t>tennesseebsp.org</a:t>
            </a:r>
            <a:r>
              <a:rPr lang="en-US" dirty="0"/>
              <a:t>/wp-content/uploads/2020/09/TBSP-Progress-Monitoring-Data-</a:t>
            </a:r>
            <a:r>
              <a:rPr lang="en-US" dirty="0" err="1"/>
              <a:t>Tool.xlsm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Intervention Audit: https://</a:t>
            </a:r>
            <a:r>
              <a:rPr lang="en-US" dirty="0" err="1"/>
              <a:t>tennesseebsp.org</a:t>
            </a:r>
            <a:r>
              <a:rPr lang="en-US" dirty="0"/>
              <a:t>/wp-content/uploads/2020/09/Tier-II-Intervention-Audit-</a:t>
            </a:r>
            <a:r>
              <a:rPr lang="en-US" dirty="0" err="1"/>
              <a:t>Activity.docx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0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graph represents the number of students supported by Tier II as well as the number of students who successfully exited from Tier II interventions.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Number of students</a:t>
            </a:r>
          </a:p>
          <a:p>
            <a:endParaRPr lang="en-US" b="0" dirty="0"/>
          </a:p>
          <a:p>
            <a:r>
              <a:rPr lang="en-US" b="0" dirty="0"/>
              <a:t>Goal: The goal is to have a Tier II system that adequately addresses the needs of at least 5% (and up </a:t>
            </a:r>
            <a:r>
              <a:rPr lang="en-US" b="0" dirty="0" err="1"/>
              <a:t>tp</a:t>
            </a:r>
            <a:r>
              <a:rPr lang="en-US" b="0" dirty="0"/>
              <a:t> 10-15%) of students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b="0" dirty="0"/>
              <a:t>How has the number of students receiving Tier II support changed over time?</a:t>
            </a:r>
          </a:p>
          <a:p>
            <a:pPr marL="228600" indent="-228600">
              <a:buAutoNum type="arabicPeriod"/>
            </a:pPr>
            <a:r>
              <a:rPr lang="en-US" b="0" dirty="0"/>
              <a:t>Is our school supporting approximately 10-15% of students at Tier II?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If more than 10-15%: </a:t>
            </a:r>
            <a:r>
              <a:rPr lang="en-US" b="0" dirty="0"/>
              <a:t>How might this information inform the development of our RTI2-B plan?</a:t>
            </a:r>
          </a:p>
          <a:p>
            <a:pPr marL="228600" lvl="0" indent="-228600">
              <a:buAutoNum type="arabicPeriod"/>
            </a:pPr>
            <a:r>
              <a:rPr lang="en-US" b="0" dirty="0"/>
              <a:t>Ensure that interventions are being implemented with fidelity and matched to student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8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Additional Resources to investigate/share: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Tier III Resource Binder: https://</a:t>
            </a:r>
            <a:r>
              <a:rPr lang="en-US" dirty="0" err="1"/>
              <a:t>tennesseebsp.org</a:t>
            </a:r>
            <a:r>
              <a:rPr lang="en-US" dirty="0"/>
              <a:t>/wp-content/uploads/2020/11/Tier-3-Binder.pdf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46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graph represents the number of FBAs and BSPs that have been completed in Tier III.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Number of FBAs or BIPs completed by Tier III Team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Goal: The goal is to establish Tier III systems and practices that adequately address the needs of 1-5% of students.</a:t>
            </a:r>
          </a:p>
          <a:p>
            <a:endParaRPr lang="en-US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b="0" dirty="0"/>
              <a:t>How has the number of students receiving Tier III support changed over time?</a:t>
            </a:r>
          </a:p>
          <a:p>
            <a:pPr marL="228600" indent="-228600">
              <a:buAutoNum type="arabicPeriod"/>
            </a:pPr>
            <a:r>
              <a:rPr lang="en-US" b="0" dirty="0"/>
              <a:t>Is our school supporting approximately 1-5% of students at Tier II?</a:t>
            </a:r>
          </a:p>
          <a:p>
            <a:pPr marL="685800" lvl="1" indent="-228600">
              <a:buAutoNum type="arabicPeriod"/>
            </a:pPr>
            <a:r>
              <a:rPr lang="en-US" b="1" dirty="0"/>
              <a:t>If more than 5%: </a:t>
            </a:r>
            <a:r>
              <a:rPr lang="en-US" b="0" dirty="0"/>
              <a:t>How might this information inform the development of our RTI2-B plan?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Ensure that interventions are being implemented with fidelity and match the student’s function of behavior.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7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Conversation topic: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Throughout the year, staff is asked to collect data that is used by the Tier I team. This annual report serves as a summary of collected data to share back with staff and assist in assessing the implementation of the RTI2-B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Additional resources to share/investigate: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TFI Subscale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TFI Item report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Tier I Implementation Snapshots https://</a:t>
            </a:r>
            <a:r>
              <a:rPr lang="en-US" b="0" dirty="0" err="1"/>
              <a:t>tennesseebsp.org</a:t>
            </a:r>
            <a:r>
              <a:rPr lang="en-US" b="0" dirty="0"/>
              <a:t>/team-login/coaches/ (password </a:t>
            </a:r>
            <a:r>
              <a:rPr lang="en-US" b="0" dirty="0" err="1"/>
              <a:t>tbspcoaches</a:t>
            </a:r>
            <a:r>
              <a:rPr lang="en-US" b="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TFI Scale Scores for the Spring TFI.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year of implementation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percentage of points received out of total number of points possible</a:t>
            </a:r>
          </a:p>
          <a:p>
            <a:endParaRPr lang="en-US" b="0" dirty="0"/>
          </a:p>
          <a:p>
            <a:r>
              <a:rPr lang="en-US" b="1" dirty="0"/>
              <a:t>Goal line</a:t>
            </a:r>
            <a:r>
              <a:rPr lang="en-US" b="1"/>
              <a:t>: </a:t>
            </a:r>
            <a:r>
              <a:rPr lang="en-US" b="0" dirty="0"/>
              <a:t>7</a:t>
            </a:r>
            <a:r>
              <a:rPr lang="en-US" b="0"/>
              <a:t>0</a:t>
            </a:r>
            <a:r>
              <a:rPr lang="en-US" b="0" dirty="0"/>
              <a:t>%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b="0" dirty="0"/>
              <a:t>What is our baseline at Tiers I, Tier II, and Tier III?</a:t>
            </a:r>
          </a:p>
          <a:p>
            <a:pPr marL="228600" indent="-228600">
              <a:buAutoNum type="arabicPeriod"/>
            </a:pPr>
            <a:r>
              <a:rPr lang="en-US" b="0" dirty="0"/>
              <a:t>Has our RTI2-B implementation improved across years?</a:t>
            </a:r>
          </a:p>
          <a:p>
            <a:pPr marL="228600" indent="-228600">
              <a:buAutoNum type="arabicPeriod"/>
            </a:pPr>
            <a:r>
              <a:rPr lang="en-US" b="0" dirty="0"/>
              <a:t>How are we doing in </a:t>
            </a:r>
            <a:r>
              <a:rPr lang="en-US" dirty="0"/>
              <a:t>our</a:t>
            </a:r>
            <a:r>
              <a:rPr lang="en-US" b="0" dirty="0"/>
              <a:t> Tier II and Tier III implementation?</a:t>
            </a:r>
          </a:p>
          <a:p>
            <a:pPr marL="228600" indent="-228600">
              <a:buAutoNum type="arabicPeriod"/>
            </a:pPr>
            <a:r>
              <a:rPr lang="en-US" b="0" dirty="0">
                <a:cs typeface="Calibri"/>
              </a:rPr>
              <a:t>Have we met the 80% goal (represented by the purple line on the graph) of implementation at any tier?</a:t>
            </a:r>
          </a:p>
          <a:p>
            <a:pPr marL="228600" indent="-228600">
              <a:buAutoNum type="arabicPeriod"/>
            </a:pPr>
            <a:r>
              <a:rPr lang="en-US" b="0" dirty="0">
                <a:cs typeface="Calibri"/>
              </a:rPr>
              <a:t>Refer to your Subscale Report. Is there a subscale that needs to be focused on? </a:t>
            </a:r>
          </a:p>
          <a:p>
            <a:pPr marL="228600" indent="-228600">
              <a:buAutoNum type="arabicPeriod"/>
            </a:pPr>
            <a:r>
              <a:rPr lang="en-US" b="0" dirty="0">
                <a:cs typeface="Calibri"/>
              </a:rPr>
              <a:t>Refer to your Item Report, identify specific items that your team would like to focus 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Additional Resources to share/investigate: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SWIS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ODR Review https://</a:t>
            </a:r>
            <a:r>
              <a:rPr lang="en-US" dirty="0" err="1"/>
              <a:t>tennesseebsp.org</a:t>
            </a:r>
            <a:r>
              <a:rPr lang="en-US" dirty="0"/>
              <a:t>/wp-content/uploads/2020/08/ODR-</a:t>
            </a:r>
            <a:r>
              <a:rPr lang="en-US" dirty="0" err="1"/>
              <a:t>Review.docx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Questions to Consider when reviewing ODR data: https://</a:t>
            </a:r>
            <a:r>
              <a:rPr lang="en-US" dirty="0" err="1"/>
              <a:t>tennesseebsp.org</a:t>
            </a:r>
            <a:r>
              <a:rPr lang="en-US" dirty="0"/>
              <a:t>/wp-content/uploads/2021/03/Questions-to-Consider-for-ODR-</a:t>
            </a:r>
            <a:r>
              <a:rPr lang="en-US" dirty="0" err="1"/>
              <a:t>Data.pdf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benefit worksheet helps with staff </a:t>
            </a:r>
            <a:r>
              <a:rPr lang="en-US" dirty="0" err="1"/>
              <a:t>buyin</a:t>
            </a:r>
            <a:r>
              <a:rPr lang="en-US" dirty="0"/>
              <a:t> and assessing time loss by dealing with ODRs to emphasize prevention https://</a:t>
            </a:r>
            <a:r>
              <a:rPr lang="en-US" dirty="0" err="1"/>
              <a:t>tennesseebsp.org</a:t>
            </a:r>
            <a:r>
              <a:rPr lang="en-US" dirty="0"/>
              <a:t>/wp-content/uploads/2016/02/Missouri-ODR-Cost-Benefit-</a:t>
            </a:r>
            <a:r>
              <a:rPr lang="en-US" dirty="0" err="1"/>
              <a:t>Spreadsheet.xlsx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percentage of students with ODRs falling into the 0-1, 2-5, and 6+ range.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 </a:t>
            </a:r>
          </a:p>
          <a:p>
            <a:r>
              <a:rPr lang="en-US" b="1" dirty="0"/>
              <a:t>Y axis: </a:t>
            </a:r>
            <a:r>
              <a:rPr lang="en-US" b="0" dirty="0"/>
              <a:t>percentage of students who received ODRs within the specified range</a:t>
            </a:r>
          </a:p>
          <a:p>
            <a:endParaRPr lang="en-US" b="0" dirty="0"/>
          </a:p>
          <a:p>
            <a:r>
              <a:rPr lang="en-US" b="1" dirty="0"/>
              <a:t>Goal: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the percentage of students who receive few (i.e., 0-1) ODRs. The goal is that at least 80% of your students have 0-1 ODR. </a:t>
            </a:r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dirty="0"/>
              <a:t>How has the percent of students who received 0-1 ODRs changed from year to year?</a:t>
            </a:r>
          </a:p>
          <a:p>
            <a:pPr marL="228600" indent="-228600">
              <a:buAutoNum type="arabicPeriod"/>
            </a:pPr>
            <a:r>
              <a:rPr lang="en-US" dirty="0"/>
              <a:t>How has the percent of students who received 2-5 ODRs changed from year to year?</a:t>
            </a:r>
          </a:p>
          <a:p>
            <a:pPr marL="228600" indent="-228600">
              <a:buAutoNum type="arabicPeriod"/>
            </a:pPr>
            <a:r>
              <a:rPr lang="en-US" dirty="0"/>
              <a:t>Are there improvements we can make to document behavior incidents more consistently? </a:t>
            </a:r>
          </a:p>
          <a:p>
            <a:pPr marL="228600" indent="-228600">
              <a:buAutoNum type="arabicPeriod"/>
            </a:pPr>
            <a:r>
              <a:rPr lang="en-US" dirty="0"/>
              <a:t>Is our data accurately capturing what is happening in our building? </a:t>
            </a:r>
          </a:p>
          <a:p>
            <a:pPr marL="228600" indent="-228600">
              <a:buAutoNum type="arabicPeriod"/>
            </a:pPr>
            <a:r>
              <a:rPr lang="en-US" dirty="0"/>
              <a:t>How might the school’s most recent ODR counts inform further development of the school’s RTI2-B plan?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our data compare to the goal of 80% of our students falling within the 0-1 ODR range? </a:t>
            </a:r>
          </a:p>
          <a:p>
            <a:pPr marL="228600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Additional Resources to share/investigate: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your SRSS data https://</a:t>
            </a:r>
            <a:r>
              <a:rPr lang="en-US" dirty="0" err="1"/>
              <a:t>tennesseebsp.org</a:t>
            </a:r>
            <a:r>
              <a:rPr lang="en-US" dirty="0"/>
              <a:t>/blog/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Evaluating data to assess intervention needs https://</a:t>
            </a:r>
            <a:r>
              <a:rPr lang="en-US" dirty="0" err="1"/>
              <a:t>tennesseebsp.org</a:t>
            </a:r>
            <a:r>
              <a:rPr lang="en-US" dirty="0"/>
              <a:t>/wp-content/uploads/2021/03/Mar2021_ImplementorSpotlight.pdf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59FCF-07A2-234F-9838-B596BC47C2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7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school’s fall screener scores for externalizing behaviors.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year of implementation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percentage of screened students at risk for externalizing behavior 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80% of your students will fall into the externalizing low risk category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dirty="0"/>
              <a:t>How have risk levels changed from year to year?</a:t>
            </a:r>
            <a:endParaRPr lang="en-US" dirty="0">
              <a:cs typeface="Calibri"/>
            </a:endParaRPr>
          </a:p>
          <a:p>
            <a:pPr marL="228600" indent="-228600">
              <a:buAutoNum type="arabicPeriod"/>
            </a:pPr>
            <a:r>
              <a:rPr lang="en-US" dirty="0"/>
              <a:t>How might our most recent scores inform further development of our RTI2-B implementation plan.</a:t>
            </a:r>
          </a:p>
          <a:p>
            <a:pPr marL="228600" indent="-228600">
              <a:buAutoNum type="arabicPeriod"/>
            </a:pPr>
            <a:r>
              <a:rPr lang="en-US" dirty="0"/>
              <a:t>What prevention or adjustments to your Tier I plan need to be made if less than 80% of your students are falling within the low risk range.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our data compare to the goal of 80% of our students falling within the low risk range?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interventions we should consider adding next year (school-wide, small group, or individual interventions)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1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graph represents the school’s fall screener scores for internalizing behaviors.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year of implementation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percentage of screened students at risk for internalizing behavior 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80% of your students will fall into the internalizing low risk category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dirty="0"/>
              <a:t>How have risk levels changed from year to year?</a:t>
            </a:r>
          </a:p>
          <a:p>
            <a:pPr marL="228600" indent="-228600">
              <a:buAutoNum type="arabicPeriod"/>
            </a:pPr>
            <a:r>
              <a:rPr lang="en-US" dirty="0"/>
              <a:t>How might our most recent scores inform further development of our RTI2-B implementation plan.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prevention or adjustments to your Tier I plan need to be made if less than 80% of your students are falling within the low risk range.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our data compare to the goal of 80% of our students falling within the low risk range?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interventions we should consider adding next year (school-wide, small group, or individual interventions)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14AD-082C-F04A-BE65-97D12F7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4E89F-0D15-5C4F-90D3-D3674B4D8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B0EE-32BE-3943-B9FA-6F3AD7A7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DEA1-4223-A34B-8B7A-93A3C36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1654-299F-AF4B-88BE-3814F58B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4CA8-6BB7-DF46-8F70-8DB98918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C2E2B-B824-384D-9858-F570AC21D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574A3-1244-264D-8943-189A1B95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4C9D0-AE65-AD43-9439-9D6C937B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AA673-C786-F342-AB24-F562FEE3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3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DAC35-5135-844C-A4A6-CED37D83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7983F-1EA1-2E4B-B820-42A2DCD26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13B10-A9B8-4547-A8A3-1AF9F0D0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3653D-958E-A640-893A-FB400742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6E4CA-E1E1-0145-B531-C537D40B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438D-133C-8B41-B4FB-A5F98DF0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AE6D-92B7-F246-9BE4-C5EC4408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75E39-EE1E-5740-8EAD-D06171F7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04023-7974-344D-8714-DA956559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45A9E-5830-C145-A43F-1AD29F77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8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37C3-9EFD-EA4F-96FF-C6CA2CC6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DD2AA-751F-2E4E-8B36-D9B1AF024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AEC92-E5E4-094D-8453-7786C3E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6A6D9-F7E9-CD45-8157-D918C429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605A5-C531-A145-8F85-67660ED7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3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5CE1-FFA9-7C4A-9738-4E5E2F78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6C42-B5C8-434D-A65D-87209ABA9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273B4-96A5-C54D-9C1A-EFB1539A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4B00B-6FC8-C443-9954-94DE8E98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E0C0-50DF-0D43-A4A0-1D06F692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647BD-98CC-0643-885D-F8157486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9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52B6-18AF-3A41-9B89-6D102A03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26DD-F61C-A241-B02F-50B099CDB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A154E-3D69-4A4B-86BA-99B980812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1833B-9612-1A44-98D3-DAAE3700A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FFA89-CCA3-B343-A957-378FFCFCB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11D99-42A1-464F-AFC8-0B0476A5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0FAE1-ACCC-6940-B5A2-0157AE45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D4A5-79D3-8C46-88A3-1B9326E5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624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E5A0-79CD-804F-9E6A-74C93494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D663F-E3EE-2640-85CE-8F5F7BEB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F587E-5285-2C43-90EE-9F609713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A3BC8-106C-C44B-8261-EB151165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8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ED04F-933E-4D40-9366-3FCE46F6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CE3DC-2DA2-7C48-A864-D80B81EF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1424B-152E-FB49-A120-A734297F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2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9D35-4B8D-0444-BCA4-C7BA6427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725D-7A06-4B45-89C3-B91BF93B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39E45-A1F1-2F41-9888-22813A271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FAD0C-3C74-8244-95F1-14249D3A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F8788-F864-C745-82BB-6EE0663C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AE396-6B72-FF45-9800-759464B5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2F9F-9DCD-524E-8A2A-383D6CA8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26587-F4AD-0B46-B7DD-615B76391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12FC2-0DD5-0642-AA59-8E730A307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33D92-75A9-1A40-BFE2-C1A14AC5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8418D-3C03-1242-8FCA-22ABBE12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01F9C-A9E2-5645-8F2C-3B8B801C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2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50010-79A8-A743-A075-59AB6EE1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99548-D6A7-254E-BEE2-DD6C08A3C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BDF49-4A38-6D4A-859E-9B85D189D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F5A75-4532-AB4D-9E8E-45AB5C029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1D689-7DAC-F047-AF4E-CD6034F2A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5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5D9F23-A65B-E741-BF5A-6D5B447D709F}"/>
              </a:ext>
            </a:extLst>
          </p:cNvPr>
          <p:cNvGrpSpPr/>
          <p:nvPr/>
        </p:nvGrpSpPr>
        <p:grpSpPr>
          <a:xfrm>
            <a:off x="0" y="1143832"/>
            <a:ext cx="12192000" cy="5714167"/>
            <a:chOff x="0" y="1143832"/>
            <a:chExt cx="12192000" cy="57141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4D582A-64D3-C149-92F5-9AFD66AE75EB}"/>
                </a:ext>
              </a:extLst>
            </p:cNvPr>
            <p:cNvSpPr/>
            <p:nvPr/>
          </p:nvSpPr>
          <p:spPr>
            <a:xfrm>
              <a:off x="0" y="1143832"/>
              <a:ext cx="12192000" cy="5714167"/>
            </a:xfrm>
            <a:prstGeom prst="rect">
              <a:avLst/>
            </a:prstGeom>
            <a:solidFill>
              <a:srgbClr val="23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F1F040DA-0390-B046-89C6-1C6B950A57C0}"/>
                </a:ext>
              </a:extLst>
            </p:cNvPr>
            <p:cNvSpPr txBox="1">
              <a:spLocks/>
            </p:cNvSpPr>
            <p:nvPr/>
          </p:nvSpPr>
          <p:spPr bwMode="blackWhite">
            <a:xfrm>
              <a:off x="1600200" y="2159896"/>
              <a:ext cx="8991600" cy="3682038"/>
            </a:xfrm>
            <a:prstGeom prst="rect">
              <a:avLst/>
            </a:prstGeom>
            <a:solidFill>
              <a:srgbClr val="FFFFFF"/>
            </a:solidFill>
            <a:ln w="69850" cap="sq" cmpd="dbl">
              <a:solidFill>
                <a:srgbClr val="3D4B66"/>
              </a:solidFill>
              <a:miter lim="800000"/>
            </a:ln>
          </p:spPr>
          <p:txBody>
            <a:bodyPr vert="horz" lIns="274320" tIns="182880" rIns="274320" bIns="182880" rtlCol="0" anchor="ctr" anchorCtr="1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800" kern="1200" cap="all" spc="20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endParaRPr lang="en-US" sz="3600" b="1" cap="none" dirty="0">
                <a:solidFill>
                  <a:srgbClr val="2338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lang="en-US" sz="3600" b="1" cap="none" dirty="0">
                <a:solidFill>
                  <a:srgbClr val="2338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lang="en-US" sz="3600" b="1" cap="none" dirty="0">
                <a:solidFill>
                  <a:srgbClr val="2338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600" b="1" cap="none">
                  <a:solidFill>
                    <a:srgbClr val="233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RTI</a:t>
              </a:r>
              <a:r>
                <a:rPr lang="en-US" sz="3600" b="1" cap="none" baseline="30000">
                  <a:solidFill>
                    <a:srgbClr val="233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600" b="1" cap="none">
                  <a:solidFill>
                    <a:srgbClr val="233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 Longitudinal Annual </a:t>
              </a:r>
              <a:r>
                <a:rPr lang="en-US" sz="3600" b="1" cap="none" dirty="0">
                  <a:solidFill>
                    <a:srgbClr val="233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  <a:endParaRPr lang="en-US" sz="29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cap="none" dirty="0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[Insert School Here]</a:t>
              </a:r>
            </a:p>
            <a:p>
              <a:pPr>
                <a:lnSpc>
                  <a:spcPct val="100000"/>
                </a:lnSpc>
              </a:pPr>
              <a:endParaRPr lang="en-US" sz="1200" cap="none" dirty="0">
                <a:solidFill>
                  <a:srgbClr val="233869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cap="none" dirty="0">
                  <a:solidFill>
                    <a:srgbClr val="233869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2020 - 2021</a:t>
              </a:r>
              <a:endParaRPr lang="en-US" sz="2400" cap="none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lang="en-US" sz="2400" cap="none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F741EA-AFFD-CD44-981B-29CCBCB7B82A}"/>
              </a:ext>
            </a:extLst>
          </p:cNvPr>
          <p:cNvGrpSpPr/>
          <p:nvPr/>
        </p:nvGrpSpPr>
        <p:grpSpPr>
          <a:xfrm>
            <a:off x="4974431" y="2500312"/>
            <a:ext cx="2243137" cy="1057275"/>
            <a:chOff x="4974431" y="2500312"/>
            <a:chExt cx="2243137" cy="10572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CB55234-317B-E545-BB79-3315DB29D5D1}"/>
                </a:ext>
              </a:extLst>
            </p:cNvPr>
            <p:cNvSpPr/>
            <p:nvPr/>
          </p:nvSpPr>
          <p:spPr>
            <a:xfrm>
              <a:off x="4974431" y="2500312"/>
              <a:ext cx="2243137" cy="1057275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595902-C5C2-6A4C-BB94-71E49335C1B4}"/>
                </a:ext>
              </a:extLst>
            </p:cNvPr>
            <p:cNvSpPr txBox="1"/>
            <p:nvPr/>
          </p:nvSpPr>
          <p:spPr>
            <a:xfrm>
              <a:off x="5167311" y="2613450"/>
              <a:ext cx="18573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Insert school </a:t>
              </a:r>
            </a:p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logo here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7710343-BBA7-034F-A72B-AA9D7E461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0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66248" y="1400268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Validity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400268"/>
            <a:ext cx="6729728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Intervention Rating Scale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(PIRS)</a:t>
            </a:r>
            <a:endParaRPr lang="en-US" sz="2000" b="1" dirty="0"/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perceived acceptability, social importance, and effectiveness of Tier I supports, as measured by staff and stakeholder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are used to drive continuous improvement of an 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implementation plan</a:t>
            </a:r>
            <a:endParaRPr lang="en-US" sz="2000" dirty="0">
              <a:solidFill>
                <a:srgbClr val="233869"/>
              </a:solidFill>
            </a:endParaRP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 improvement of 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implementation, yielding positive or improved perceptions of a Tier I plan by school staff over time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95063-B867-D84E-8DA5-4F0FD265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02" y="2145128"/>
            <a:ext cx="3270297" cy="4232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0AF6E-618E-5E48-800C-191036FBB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9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Validity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B01C59-105F-9441-AFD6-C2D984303D1F}"/>
              </a:ext>
            </a:extLst>
          </p:cNvPr>
          <p:cNvGrpSpPr/>
          <p:nvPr/>
        </p:nvGrpSpPr>
        <p:grpSpPr>
          <a:xfrm>
            <a:off x="7029450" y="2157413"/>
            <a:ext cx="2771775" cy="3586162"/>
            <a:chOff x="7029450" y="2157413"/>
            <a:chExt cx="2771775" cy="35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3224FF-690A-934B-9A87-ED063FBDD3FE}"/>
                </a:ext>
              </a:extLst>
            </p:cNvPr>
            <p:cNvGrpSpPr/>
            <p:nvPr/>
          </p:nvGrpSpPr>
          <p:grpSpPr>
            <a:xfrm>
              <a:off x="7202905" y="2549433"/>
              <a:ext cx="2466474" cy="2836352"/>
              <a:chOff x="7910763" y="2514600"/>
              <a:chExt cx="2466474" cy="2836352"/>
            </a:xfrm>
          </p:grpSpPr>
          <p:pic>
            <p:nvPicPr>
              <p:cNvPr id="15" name="Picture 4" descr="Image result for growth graph">
                <a:extLst>
                  <a:ext uri="{FF2B5EF4-FFF2-40B4-BE49-F238E27FC236}">
                    <a16:creationId xmlns:a16="http://schemas.microsoft.com/office/drawing/2014/main" id="{B535EFA4-B2E5-994E-859A-3394E553C3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514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419A46-14F4-F645-9795-A6F80B3DA9AF}"/>
                  </a:ext>
                </a:extLst>
              </p:cNvPr>
              <p:cNvSpPr txBox="1"/>
              <p:nvPr/>
            </p:nvSpPr>
            <p:spPr>
              <a:xfrm>
                <a:off x="7910763" y="4427622"/>
                <a:ext cx="2466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Delete this image and copy/paste graph from annual report here.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DA344BE-E19F-6C44-BA1D-8847EDC4D166}"/>
                </a:ext>
              </a:extLst>
            </p:cNvPr>
            <p:cNvSpPr/>
            <p:nvPr/>
          </p:nvSpPr>
          <p:spPr>
            <a:xfrm>
              <a:off x="7029450" y="2157413"/>
              <a:ext cx="2771775" cy="3586162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B940724-9535-3D45-A571-CE2880C1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76399" y="1622472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RTI</a:t>
            </a:r>
            <a:r>
              <a:rPr lang="en-US" sz="3200" b="1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 Support by Tier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622472"/>
            <a:ext cx="6729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Tools: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students supported by each tier </a:t>
            </a:r>
          </a:p>
          <a:p>
            <a:endParaRPr lang="en-US" sz="2400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r>
              <a:rPr lang="en-US" sz="2000" dirty="0"/>
              <a:t>The count of students supported by each tier is used to evaluate the effectiveness of the RTI</a:t>
            </a:r>
            <a:r>
              <a:rPr lang="en-US" sz="2000" baseline="30000" dirty="0"/>
              <a:t>2</a:t>
            </a:r>
            <a:r>
              <a:rPr lang="en-US" sz="2000" dirty="0"/>
              <a:t>-B framework</a:t>
            </a:r>
          </a:p>
          <a:p>
            <a:endParaRPr lang="en-US" sz="2400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throughout the school year </a:t>
            </a:r>
          </a:p>
          <a:p>
            <a:endParaRPr lang="en-US" sz="2000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a continuum of practices that match student need</a:t>
            </a:r>
            <a:endParaRPr lang="en-US" sz="2000" dirty="0">
              <a:solidFill>
                <a:srgbClr val="23386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80% of students only requiring Tier I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10-15% of students needing additional Tier II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3-5% of students needing intensive Tier III support</a:t>
            </a:r>
          </a:p>
        </p:txBody>
      </p:sp>
      <p:pic>
        <p:nvPicPr>
          <p:cNvPr id="11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EC68F07B-049C-C944-B6C9-AFC80B4D6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53" y="2716536"/>
            <a:ext cx="3568357" cy="3633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3A19D1-A242-A942-BCAE-543432C69C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RTI</a:t>
            </a:r>
            <a:r>
              <a:rPr lang="en-US" sz="3200" b="1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 Support by Tier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3B34CF-36A3-4B42-8AE0-097E896EE5C5}"/>
              </a:ext>
            </a:extLst>
          </p:cNvPr>
          <p:cNvGrpSpPr/>
          <p:nvPr/>
        </p:nvGrpSpPr>
        <p:grpSpPr>
          <a:xfrm>
            <a:off x="7029450" y="2157413"/>
            <a:ext cx="2771775" cy="3586162"/>
            <a:chOff x="7029450" y="2157413"/>
            <a:chExt cx="2771775" cy="35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6643F3-EA00-F744-A142-D18B9075D26A}"/>
                </a:ext>
              </a:extLst>
            </p:cNvPr>
            <p:cNvGrpSpPr/>
            <p:nvPr/>
          </p:nvGrpSpPr>
          <p:grpSpPr>
            <a:xfrm>
              <a:off x="7202905" y="2549433"/>
              <a:ext cx="2466474" cy="2836352"/>
              <a:chOff x="7910763" y="2514600"/>
              <a:chExt cx="2466474" cy="2836352"/>
            </a:xfrm>
          </p:grpSpPr>
          <p:pic>
            <p:nvPicPr>
              <p:cNvPr id="15" name="Picture 4" descr="Image result for growth graph">
                <a:extLst>
                  <a:ext uri="{FF2B5EF4-FFF2-40B4-BE49-F238E27FC236}">
                    <a16:creationId xmlns:a16="http://schemas.microsoft.com/office/drawing/2014/main" id="{FEFFD69D-F1C8-B14F-85FC-48A731E423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514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A5DD53-4E90-AA4C-A6C6-5FCE25803682}"/>
                  </a:ext>
                </a:extLst>
              </p:cNvPr>
              <p:cNvSpPr txBox="1"/>
              <p:nvPr/>
            </p:nvSpPr>
            <p:spPr>
              <a:xfrm>
                <a:off x="7910763" y="4427622"/>
                <a:ext cx="2466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Delete this image and copy/paste graph from annual report here.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2A222EA-EBFF-5C44-83B4-B25CA8C1188A}"/>
                </a:ext>
              </a:extLst>
            </p:cNvPr>
            <p:cNvSpPr/>
            <p:nvPr/>
          </p:nvSpPr>
          <p:spPr>
            <a:xfrm>
              <a:off x="7029450" y="2157413"/>
              <a:ext cx="2771775" cy="3586162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7A8D6BD-EFB8-D944-85DA-15A0D5CF32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76399" y="1622472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II Support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622472"/>
            <a:ext cx="67297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Tools: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students supported by Tier II intervention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students successfully exited from Tier II support</a:t>
            </a:r>
          </a:p>
          <a:p>
            <a:endParaRPr lang="en-US" sz="2400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in conjunction with other data to evaluate level of use of Tier II interventions and effectiveness of Tier II supports</a:t>
            </a:r>
          </a:p>
          <a:p>
            <a:endParaRPr lang="en-US" sz="2400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Comparison of end-of-year data</a:t>
            </a:r>
          </a:p>
          <a:p>
            <a:endParaRPr lang="en-US" sz="2000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Tier II systems and practices that adequately address the needs of at least 5% (and up to 10-15%) of students</a:t>
            </a:r>
            <a:endParaRPr lang="en-US" sz="2000" dirty="0">
              <a:solidFill>
                <a:srgbClr val="233869"/>
              </a:solidFill>
            </a:endParaRPr>
          </a:p>
        </p:txBody>
      </p:sp>
      <p:pic>
        <p:nvPicPr>
          <p:cNvPr id="11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EC68F07B-049C-C944-B6C9-AFC80B4D60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58697" y="2442552"/>
            <a:ext cx="3880053" cy="3950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6E512F-65C1-364A-B9CC-899D4E4E9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17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13C9AEA7-34F4-7241-8573-717444E60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9351" b="32815"/>
          <a:stretch/>
        </p:blipFill>
        <p:spPr>
          <a:xfrm>
            <a:off x="358697" y="4417780"/>
            <a:ext cx="3880053" cy="704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86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II Support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3B34CF-36A3-4B42-8AE0-097E896EE5C5}"/>
              </a:ext>
            </a:extLst>
          </p:cNvPr>
          <p:cNvGrpSpPr/>
          <p:nvPr/>
        </p:nvGrpSpPr>
        <p:grpSpPr>
          <a:xfrm>
            <a:off x="7029450" y="2157413"/>
            <a:ext cx="2771775" cy="3586162"/>
            <a:chOff x="7029450" y="2157413"/>
            <a:chExt cx="2771775" cy="35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6643F3-EA00-F744-A142-D18B9075D26A}"/>
                </a:ext>
              </a:extLst>
            </p:cNvPr>
            <p:cNvGrpSpPr/>
            <p:nvPr/>
          </p:nvGrpSpPr>
          <p:grpSpPr>
            <a:xfrm>
              <a:off x="7202905" y="2549433"/>
              <a:ext cx="2466474" cy="2836352"/>
              <a:chOff x="7910763" y="2514600"/>
              <a:chExt cx="2466474" cy="2836352"/>
            </a:xfrm>
          </p:grpSpPr>
          <p:pic>
            <p:nvPicPr>
              <p:cNvPr id="15" name="Picture 4" descr="Image result for growth graph">
                <a:extLst>
                  <a:ext uri="{FF2B5EF4-FFF2-40B4-BE49-F238E27FC236}">
                    <a16:creationId xmlns:a16="http://schemas.microsoft.com/office/drawing/2014/main" id="{FEFFD69D-F1C8-B14F-85FC-48A731E423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514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A5DD53-4E90-AA4C-A6C6-5FCE25803682}"/>
                  </a:ext>
                </a:extLst>
              </p:cNvPr>
              <p:cNvSpPr txBox="1"/>
              <p:nvPr/>
            </p:nvSpPr>
            <p:spPr>
              <a:xfrm>
                <a:off x="7910763" y="4427622"/>
                <a:ext cx="2466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Delete this image and copy/paste graph from annual report here.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2A222EA-EBFF-5C44-83B4-B25CA8C1188A}"/>
                </a:ext>
              </a:extLst>
            </p:cNvPr>
            <p:cNvSpPr/>
            <p:nvPr/>
          </p:nvSpPr>
          <p:spPr>
            <a:xfrm>
              <a:off x="7029450" y="2157413"/>
              <a:ext cx="2771775" cy="3586162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2D814DC-456D-4F4D-B4B5-38FCB4FB07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76399" y="1692656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III Support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692656"/>
            <a:ext cx="67297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Tools: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Functional Behavior Assessments (FBAs) completed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Behavior Support Plans (BSPs) completed</a:t>
            </a: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in conjunction with other data to evaluate level of use of Tier III supports</a:t>
            </a: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Comparison of end-of-year data</a:t>
            </a: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Tier III systems and practices that adequately address the needs of 1-5% of students</a:t>
            </a:r>
            <a:endParaRPr lang="en-US" sz="2000" dirty="0">
              <a:solidFill>
                <a:srgbClr val="233869"/>
              </a:solidFill>
            </a:endParaRPr>
          </a:p>
        </p:txBody>
      </p:sp>
      <p:pic>
        <p:nvPicPr>
          <p:cNvPr id="12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DE74FC29-C253-4842-92D0-92A723ED61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16320" y="2464754"/>
            <a:ext cx="4056427" cy="4130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0CD2E-C575-AC4D-9FDE-C31A09500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15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06326769-C074-2F45-BDBF-F398A78C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36"/>
          <a:stretch/>
        </p:blipFill>
        <p:spPr>
          <a:xfrm>
            <a:off x="311929" y="5092961"/>
            <a:ext cx="4056427" cy="1501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889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III Support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E29265-EE48-8C42-B62F-D137603B8987}"/>
              </a:ext>
            </a:extLst>
          </p:cNvPr>
          <p:cNvGrpSpPr/>
          <p:nvPr/>
        </p:nvGrpSpPr>
        <p:grpSpPr>
          <a:xfrm>
            <a:off x="7029450" y="2157413"/>
            <a:ext cx="2771775" cy="3586162"/>
            <a:chOff x="7029450" y="2157413"/>
            <a:chExt cx="2771775" cy="35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F149497-33AE-C344-B038-987F0D656482}"/>
                </a:ext>
              </a:extLst>
            </p:cNvPr>
            <p:cNvGrpSpPr/>
            <p:nvPr/>
          </p:nvGrpSpPr>
          <p:grpSpPr>
            <a:xfrm>
              <a:off x="7202905" y="2549433"/>
              <a:ext cx="2466474" cy="2836352"/>
              <a:chOff x="7910763" y="2514600"/>
              <a:chExt cx="2466474" cy="2836352"/>
            </a:xfrm>
          </p:grpSpPr>
          <p:pic>
            <p:nvPicPr>
              <p:cNvPr id="15" name="Picture 4" descr="Image result for growth graph">
                <a:extLst>
                  <a:ext uri="{FF2B5EF4-FFF2-40B4-BE49-F238E27FC236}">
                    <a16:creationId xmlns:a16="http://schemas.microsoft.com/office/drawing/2014/main" id="{FB67EE91-F67C-AE4B-984F-9A8F901851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514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111EF-13B7-5144-9728-C5FF15110E2F}"/>
                  </a:ext>
                </a:extLst>
              </p:cNvPr>
              <p:cNvSpPr txBox="1"/>
              <p:nvPr/>
            </p:nvSpPr>
            <p:spPr>
              <a:xfrm>
                <a:off x="7910763" y="4427622"/>
                <a:ext cx="2466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Delete this image and copy/paste graph from annual report here.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7401C6F-687F-7741-A830-7CEA69F7F111}"/>
                </a:ext>
              </a:extLst>
            </p:cNvPr>
            <p:cNvSpPr/>
            <p:nvPr/>
          </p:nvSpPr>
          <p:spPr>
            <a:xfrm>
              <a:off x="7029450" y="2157413"/>
              <a:ext cx="2771775" cy="3586162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24B41-643E-B544-920F-56522E0B48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0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3945820" cy="6858000"/>
            <a:chOff x="0" y="0"/>
            <a:chExt cx="1394582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1C0AB7-483D-5B46-AF09-C7265E1CA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7596" b="12787"/>
            <a:stretch/>
          </p:blipFill>
          <p:spPr>
            <a:xfrm>
              <a:off x="8068342" y="190831"/>
              <a:ext cx="5877478" cy="73152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40563" y="3428557"/>
            <a:ext cx="43413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/>
                <a:cs typeface="Calibri"/>
              </a:rPr>
              <a:t>Why do we collect data?</a:t>
            </a:r>
            <a:endParaRPr lang="en-US" dirty="0"/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2228228"/>
            <a:ext cx="6729728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Who: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Team meets at least monthly to make data-based decisions.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 of Reviewing Data:  </a:t>
            </a:r>
            <a:endParaRPr lang="en-US" sz="2400" b="1" dirty="0">
              <a:solidFill>
                <a:srgbClr val="233869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Indicates school climate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Helps identify students for additional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Shows effectiveness of school-wide, group-based, and individual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Allows team to regularly problem-solve and action plan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86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66248" y="1400268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Fidelity of 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411E5-EEE8-A04B-9E74-87AA84114088}"/>
              </a:ext>
            </a:extLst>
          </p:cNvPr>
          <p:cNvSpPr txBox="1"/>
          <p:nvPr/>
        </p:nvSpPr>
        <p:spPr>
          <a:xfrm>
            <a:off x="5071278" y="1400268"/>
            <a:ext cx="6729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Tiered Fidelity Inventory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(TFI)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extent to which the core features of 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are implemented as intended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are used to identify strengths and weakness of implementation at each tier and inform improvements to an 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plan</a:t>
            </a:r>
            <a:endParaRPr lang="en-US" sz="2000" b="1" dirty="0">
              <a:solidFill>
                <a:srgbClr val="233869"/>
              </a:solidFill>
            </a:endParaRP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Fall and Spring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the % of components implemented with fidelity over time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62A860-06F1-1A40-89C8-4EF752CC6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0" y="2532205"/>
            <a:ext cx="3185547" cy="41224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603AC-E231-C546-BC32-2CE70A571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Fidelity of Implementation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B76946-E01C-C94A-8FF4-E1AC84298376}"/>
              </a:ext>
            </a:extLst>
          </p:cNvPr>
          <p:cNvGrpSpPr/>
          <p:nvPr/>
        </p:nvGrpSpPr>
        <p:grpSpPr>
          <a:xfrm>
            <a:off x="7029450" y="2157413"/>
            <a:ext cx="2771775" cy="3586162"/>
            <a:chOff x="7029450" y="2157413"/>
            <a:chExt cx="2771775" cy="35861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B98422-DC08-7B47-A088-F9B212CFD4E8}"/>
                </a:ext>
              </a:extLst>
            </p:cNvPr>
            <p:cNvGrpSpPr/>
            <p:nvPr/>
          </p:nvGrpSpPr>
          <p:grpSpPr>
            <a:xfrm>
              <a:off x="7202905" y="2549433"/>
              <a:ext cx="2466474" cy="2836352"/>
              <a:chOff x="7910763" y="2514600"/>
              <a:chExt cx="2466474" cy="2836352"/>
            </a:xfrm>
          </p:grpSpPr>
          <p:pic>
            <p:nvPicPr>
              <p:cNvPr id="5124" name="Picture 4" descr="Image result for growth graph">
                <a:extLst>
                  <a:ext uri="{FF2B5EF4-FFF2-40B4-BE49-F238E27FC236}">
                    <a16:creationId xmlns:a16="http://schemas.microsoft.com/office/drawing/2014/main" id="{D49A6121-EC24-7543-A76D-D0DD7D74FB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514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F306D-B8E7-1D4C-8863-51BB73BA7532}"/>
                  </a:ext>
                </a:extLst>
              </p:cNvPr>
              <p:cNvSpPr txBox="1"/>
              <p:nvPr/>
            </p:nvSpPr>
            <p:spPr>
              <a:xfrm>
                <a:off x="7910763" y="4427622"/>
                <a:ext cx="2466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Delete this image and copy/paste graph from annual report here.</a:t>
                </a:r>
              </a:p>
            </p:txBody>
          </p:sp>
        </p:grp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4E60225-0B6F-0F44-AB39-3B2A5627C03E}"/>
                </a:ext>
              </a:extLst>
            </p:cNvPr>
            <p:cNvSpPr/>
            <p:nvPr/>
          </p:nvSpPr>
          <p:spPr>
            <a:xfrm>
              <a:off x="7029450" y="2157413"/>
              <a:ext cx="2771775" cy="3586162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81FE5-2F0D-CE4B-AD12-592D98A0D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94582" y="1356830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Discipline Referrals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307935"/>
            <a:ext cx="67297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discipline referrals (ODRs)</a:t>
            </a:r>
            <a:endParaRPr lang="en-US" sz="2000" b="1" dirty="0"/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Systematically document problem behavior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in conjunction with other data sources to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patterns of behavioral concern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Problem-solve at schoolwide, classroom, and individual levels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areas and behaviors for re-teaching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Adjust RTI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systems and practices to meet students’ needs </a:t>
            </a: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latin typeface="+mj-lt"/>
              </a:rPr>
              <a:t>Increase the percentage of students who receive few (i.e., 0-1) ODRs</a:t>
            </a:r>
          </a:p>
        </p:txBody>
      </p:sp>
      <p:pic>
        <p:nvPicPr>
          <p:cNvPr id="13314" name="Picture 2" descr="Image result for office discipline referral">
            <a:extLst>
              <a:ext uri="{FF2B5EF4-FFF2-40B4-BE49-F238E27FC236}">
                <a16:creationId xmlns:a16="http://schemas.microsoft.com/office/drawing/2014/main" id="{3B5F91FC-73E8-6246-97E5-4C3059AA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0" y="2505589"/>
            <a:ext cx="3125954" cy="41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5590F-A66D-1741-9459-26B68A5E0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Discipline Referrals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F8BCC7-211C-124D-81AC-934903CE21FA}"/>
              </a:ext>
            </a:extLst>
          </p:cNvPr>
          <p:cNvGrpSpPr/>
          <p:nvPr/>
        </p:nvGrpSpPr>
        <p:grpSpPr>
          <a:xfrm>
            <a:off x="7029450" y="2157413"/>
            <a:ext cx="2771775" cy="3586162"/>
            <a:chOff x="7029450" y="2157413"/>
            <a:chExt cx="2771775" cy="35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311F93F-CCE7-C240-8D20-40E79378E1CB}"/>
                </a:ext>
              </a:extLst>
            </p:cNvPr>
            <p:cNvGrpSpPr/>
            <p:nvPr/>
          </p:nvGrpSpPr>
          <p:grpSpPr>
            <a:xfrm>
              <a:off x="7202905" y="2549433"/>
              <a:ext cx="2466474" cy="2836352"/>
              <a:chOff x="7910763" y="2514600"/>
              <a:chExt cx="2466474" cy="2836352"/>
            </a:xfrm>
          </p:grpSpPr>
          <p:pic>
            <p:nvPicPr>
              <p:cNvPr id="15" name="Picture 4" descr="Image result for growth graph">
                <a:extLst>
                  <a:ext uri="{FF2B5EF4-FFF2-40B4-BE49-F238E27FC236}">
                    <a16:creationId xmlns:a16="http://schemas.microsoft.com/office/drawing/2014/main" id="{50AE267A-3229-3145-A1B8-18A715256D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514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B54C90-43DC-E246-A14E-C1C282FA6339}"/>
                  </a:ext>
                </a:extLst>
              </p:cNvPr>
              <p:cNvSpPr txBox="1"/>
              <p:nvPr/>
            </p:nvSpPr>
            <p:spPr>
              <a:xfrm>
                <a:off x="7910763" y="4427622"/>
                <a:ext cx="2466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Delete this image and copy/paste graph from annual report here.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15E47C5-CE7D-5540-AD5C-55199D550293}"/>
                </a:ext>
              </a:extLst>
            </p:cNvPr>
            <p:cNvSpPr/>
            <p:nvPr/>
          </p:nvSpPr>
          <p:spPr>
            <a:xfrm>
              <a:off x="7029450" y="2157413"/>
              <a:ext cx="2771775" cy="3586162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730658B-24AD-A245-9B4F-4281912AD8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70948" y="1617369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Universal Behavior Screening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4681FA-C5F0-8E42-8F24-BA53D956C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0" y="3198774"/>
            <a:ext cx="3932244" cy="2758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ABC01C-D084-EE46-AE5F-AA80F5B75CA1}"/>
              </a:ext>
            </a:extLst>
          </p:cNvPr>
          <p:cNvSpPr txBox="1"/>
          <p:nvPr/>
        </p:nvSpPr>
        <p:spPr>
          <a:xfrm>
            <a:off x="4952350" y="1154314"/>
            <a:ext cx="6729728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233869"/>
                </a:solidFill>
              </a:rPr>
              <a:t>Tool:</a:t>
            </a:r>
            <a:endParaRPr lang="en-US" sz="2000" dirty="0">
              <a:solidFill>
                <a:srgbClr val="233869"/>
              </a:solidFill>
            </a:endParaRP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Risk Screening Scale for Internalizing and Externalizing Behaviors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(SSRS-IE)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b="1" dirty="0"/>
          </a:p>
          <a:p>
            <a:r>
              <a:rPr lang="en-US" sz="2000" b="1" dirty="0">
                <a:solidFill>
                  <a:srgbClr val="233869"/>
                </a:solidFill>
              </a:rPr>
              <a:t>Purpose: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Assesses level of risk for internalizing and externalizing behavioral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with other data sources to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the level of support needed for students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Adjust RTI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systems and practices, especially at the school-wide level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US" sz="1600" b="1" dirty="0">
              <a:solidFill>
                <a:srgbClr val="233869"/>
              </a:solidFill>
              <a:cs typeface="Calibri"/>
            </a:endParaRPr>
          </a:p>
          <a:p>
            <a:r>
              <a:rPr lang="en-US" sz="20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Fall, Winter, and Spring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b="1" dirty="0"/>
          </a:p>
          <a:p>
            <a:r>
              <a:rPr lang="en-US" sz="20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Adjust RTI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systems and practices to address student need and reduce risk for developing risky behaviors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8555DC-A543-B240-8A23-6D3580E802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2955736"/>
            <a:ext cx="4247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 Screening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Externalizing Behaviors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C3740A-E483-424F-BA7C-67439F93F5ED}"/>
              </a:ext>
            </a:extLst>
          </p:cNvPr>
          <p:cNvGrpSpPr/>
          <p:nvPr/>
        </p:nvGrpSpPr>
        <p:grpSpPr>
          <a:xfrm>
            <a:off x="7029450" y="2157413"/>
            <a:ext cx="2771775" cy="3586162"/>
            <a:chOff x="7029450" y="2157413"/>
            <a:chExt cx="2771775" cy="35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FC0FD7C-4387-4147-B360-DE18518EDFD7}"/>
                </a:ext>
              </a:extLst>
            </p:cNvPr>
            <p:cNvGrpSpPr/>
            <p:nvPr/>
          </p:nvGrpSpPr>
          <p:grpSpPr>
            <a:xfrm>
              <a:off x="7202905" y="2549433"/>
              <a:ext cx="2466474" cy="2836352"/>
              <a:chOff x="7910763" y="2514600"/>
              <a:chExt cx="2466474" cy="2836352"/>
            </a:xfrm>
          </p:grpSpPr>
          <p:pic>
            <p:nvPicPr>
              <p:cNvPr id="15" name="Picture 4" descr="Image result for growth graph">
                <a:extLst>
                  <a:ext uri="{FF2B5EF4-FFF2-40B4-BE49-F238E27FC236}">
                    <a16:creationId xmlns:a16="http://schemas.microsoft.com/office/drawing/2014/main" id="{9040A592-4C99-414C-BDF2-42F92C37F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514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9F20B5-5953-454B-8DFB-D7625F9276BE}"/>
                  </a:ext>
                </a:extLst>
              </p:cNvPr>
              <p:cNvSpPr txBox="1"/>
              <p:nvPr/>
            </p:nvSpPr>
            <p:spPr>
              <a:xfrm>
                <a:off x="7910763" y="4427622"/>
                <a:ext cx="2466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Delete this image and copy/paste graph from annual report here.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47C8193-FE84-2246-8985-09500702EF4F}"/>
                </a:ext>
              </a:extLst>
            </p:cNvPr>
            <p:cNvSpPr/>
            <p:nvPr/>
          </p:nvSpPr>
          <p:spPr>
            <a:xfrm>
              <a:off x="7029450" y="2157413"/>
              <a:ext cx="2771775" cy="3586162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E61F3CE-59E6-7640-B697-69020F37D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7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C3740A-E483-424F-BA7C-67439F93F5ED}"/>
              </a:ext>
            </a:extLst>
          </p:cNvPr>
          <p:cNvGrpSpPr/>
          <p:nvPr/>
        </p:nvGrpSpPr>
        <p:grpSpPr>
          <a:xfrm>
            <a:off x="7029450" y="2157413"/>
            <a:ext cx="2771775" cy="3586162"/>
            <a:chOff x="7029450" y="2157413"/>
            <a:chExt cx="2771775" cy="35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FC0FD7C-4387-4147-B360-DE18518EDFD7}"/>
                </a:ext>
              </a:extLst>
            </p:cNvPr>
            <p:cNvGrpSpPr/>
            <p:nvPr/>
          </p:nvGrpSpPr>
          <p:grpSpPr>
            <a:xfrm>
              <a:off x="7202905" y="2549433"/>
              <a:ext cx="2466474" cy="2836352"/>
              <a:chOff x="7910763" y="2514600"/>
              <a:chExt cx="2466474" cy="2836352"/>
            </a:xfrm>
          </p:grpSpPr>
          <p:pic>
            <p:nvPicPr>
              <p:cNvPr id="15" name="Picture 4" descr="Image result for growth graph">
                <a:extLst>
                  <a:ext uri="{FF2B5EF4-FFF2-40B4-BE49-F238E27FC236}">
                    <a16:creationId xmlns:a16="http://schemas.microsoft.com/office/drawing/2014/main" id="{9040A592-4C99-414C-BDF2-42F92C37F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514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9F20B5-5953-454B-8DFB-D7625F9276BE}"/>
                  </a:ext>
                </a:extLst>
              </p:cNvPr>
              <p:cNvSpPr txBox="1"/>
              <p:nvPr/>
            </p:nvSpPr>
            <p:spPr>
              <a:xfrm>
                <a:off x="7910763" y="4427622"/>
                <a:ext cx="2466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Delete this image and copy/paste graph from annual report here.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47C8193-FE84-2246-8985-09500702EF4F}"/>
                </a:ext>
              </a:extLst>
            </p:cNvPr>
            <p:cNvSpPr/>
            <p:nvPr/>
          </p:nvSpPr>
          <p:spPr>
            <a:xfrm>
              <a:off x="7029450" y="2157413"/>
              <a:ext cx="2771775" cy="3586162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7127311-2311-A84F-B1BF-64C1A2B3619C}"/>
              </a:ext>
            </a:extLst>
          </p:cNvPr>
          <p:cNvSpPr txBox="1"/>
          <p:nvPr/>
        </p:nvSpPr>
        <p:spPr>
          <a:xfrm>
            <a:off x="216568" y="3120836"/>
            <a:ext cx="4247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 Screening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Internalizing Behaviors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B1F7C-F64F-B742-8D45-EDAF28EA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57863</TotalTime>
  <Words>2527</Words>
  <Application>Microsoft Macintosh PowerPoint</Application>
  <PresentationFormat>Widescreen</PresentationFormat>
  <Paragraphs>309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Chauvin, Casey</dc:creator>
  <cp:lastModifiedBy>Hine, Melissa</cp:lastModifiedBy>
  <cp:revision>279</cp:revision>
  <dcterms:created xsi:type="dcterms:W3CDTF">2020-10-01T13:56:14Z</dcterms:created>
  <dcterms:modified xsi:type="dcterms:W3CDTF">2021-05-22T20:22:03Z</dcterms:modified>
</cp:coreProperties>
</file>